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Assistant"/>
      <p:regular r:id="rId21"/>
      <p:bold r:id="rId22"/>
    </p:embeddedFont>
    <p:embeddedFont>
      <p:font typeface="Outfit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Assistant-bold.fntdata"/><Relationship Id="rId10" Type="http://schemas.openxmlformats.org/officeDocument/2006/relationships/slide" Target="slides/slide5.xml"/><Relationship Id="rId21" Type="http://schemas.openxmlformats.org/officeDocument/2006/relationships/font" Target="fonts/Assistant-regular.fntdata"/><Relationship Id="rId13" Type="http://schemas.openxmlformats.org/officeDocument/2006/relationships/slide" Target="slides/slide8.xml"/><Relationship Id="rId24" Type="http://schemas.openxmlformats.org/officeDocument/2006/relationships/font" Target="fonts/Outfit-bold.fntdata"/><Relationship Id="rId12" Type="http://schemas.openxmlformats.org/officeDocument/2006/relationships/slide" Target="slides/slide7.xml"/><Relationship Id="rId23" Type="http://schemas.openxmlformats.org/officeDocument/2006/relationships/font" Target="fonts/Outfi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4c78b9bd2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4c78b9bd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4c78b9bd2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4c78b9bd2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4c78bb594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4c78bb594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4c78bb594c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4c78bb594c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4c78bb594c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4c78bb594c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44199bd204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44199bd204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44199bd204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44199bd204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4c78bb594c_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4c78bb594c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4199bd204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4199bd204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44199bd204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44199bd204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44199bd204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44199bd204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4c68e94e0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4c68e94e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4c68e94e0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4c68e94e0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4c78bb594c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4c78bb594c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10/9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Actual Work - Tommy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PandaPower: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Began to read through </a:t>
            </a:r>
            <a:r>
              <a:rPr lang="en"/>
              <a:t>tutorials</a:t>
            </a:r>
            <a:r>
              <a:rPr lang="en"/>
              <a:t> given by the </a:t>
            </a:r>
            <a:r>
              <a:rPr lang="en"/>
              <a:t>developers to try to have a basis for when we create and simulate our grid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Read through the basic introduction tutorials including 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Minimal example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Showed the coding on how to create a very basic power system and the values from different analyses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Creating a simple network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Tutorial for the user to understand the pandapower datastructure and how to create networks through the pandapower API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Showed code, a physical representation of what the code was creating, and how to confirm your creations were successful by checking various tables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Running a power flow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Imports previously made model, then shows various analysis codes and tables on different part of the model and equipment values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Creating an advanced network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Much more in depth model and the code to create it. Included residential loads, various voltage levels, generation components, external grid incorporation, etc.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Actual Work - Tommy</a:t>
            </a:r>
            <a:endParaRPr/>
          </a:p>
        </p:txBody>
      </p:sp>
      <p:sp>
        <p:nvSpPr>
          <p:cNvPr id="136" name="Google Shape;136;p23"/>
          <p:cNvSpPr txBox="1"/>
          <p:nvPr>
            <p:ph idx="1" type="body"/>
          </p:nvPr>
        </p:nvSpPr>
        <p:spPr>
          <a:xfrm>
            <a:off x="311700" y="1152475"/>
            <a:ext cx="6225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Spent most of my time exploring the advanced example pictured on the right</a:t>
            </a:r>
            <a:endParaRPr/>
          </a:p>
        </p:txBody>
      </p:sp>
      <p:pic>
        <p:nvPicPr>
          <p:cNvPr id="137" name="Google Shape;13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8254" y="0"/>
            <a:ext cx="2560596" cy="5176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Matt</a:t>
            </a:r>
            <a:endParaRPr/>
          </a:p>
        </p:txBody>
      </p:sp>
      <p:sp>
        <p:nvSpPr>
          <p:cNvPr id="143" name="Google Shape;14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OpenDER: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Version 2.0 (current) includes photovoltaic (PV) and battery energy storage system (BESS) DER behaviors according to the capabilities and functionalities required by the IEEE standard 1547-2018.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This project is licensed under the terms of the BSD-3 clause license.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Runs </a:t>
            </a:r>
            <a:r>
              <a:rPr lang="en" sz="1400">
                <a:solidFill>
                  <a:schemeClr val="dk1"/>
                </a:solidFill>
              </a:rPr>
              <a:t>with Python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Looked through an example posted on GitHub that models a 1-1.10 pu voltage every 10 minutes</a:t>
            </a:r>
            <a:endParaRPr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Can model BESS and graph the stabilization of the power factor from the DER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Can model the DER output power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Can model the state of charge (SOC) and load capabilities of a BESS model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I wasn't able to find anything specifically referencing the integration of OpenDER with OpenDSS, but both use python and developed by EPRI (Electric Power Research Institute).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</a:t>
            </a:r>
            <a:r>
              <a:rPr lang="en"/>
              <a:t>Matt</a:t>
            </a:r>
            <a:endParaRPr/>
          </a:p>
        </p:txBody>
      </p:sp>
      <p:sp>
        <p:nvSpPr>
          <p:cNvPr id="149" name="Google Shape;14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0" name="Google Shape;15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1" y="1152475"/>
            <a:ext cx="8520601" cy="37815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Kaya</a:t>
            </a:r>
            <a:endParaRPr/>
          </a:p>
        </p:txBody>
      </p:sp>
      <p:sp>
        <p:nvSpPr>
          <p:cNvPr id="156" name="Google Shape;15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Project plan lightening presentation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Created the slides on Wednesday, recorded on Saturday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Docker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Went through the Docker getting started and read through some of the manual pages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Py_DSS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Went through the getting started/experiment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</a:t>
            </a:r>
            <a:r>
              <a:rPr lang="en"/>
              <a:t>Week's</a:t>
            </a:r>
            <a:r>
              <a:rPr lang="en"/>
              <a:t> Plan</a:t>
            </a:r>
            <a:endParaRPr/>
          </a:p>
        </p:txBody>
      </p:sp>
      <p:sp>
        <p:nvSpPr>
          <p:cNvPr id="162" name="Google Shape;162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access to, and set up the VMs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Installing Helics, pandapower, openDSS, git, visual studio so this box can be copied out for all members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Mess with OpenDSS, OpenDER, Py_DSS and Pandapower some more (and Security Onion)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1974763" y="1669013"/>
            <a:ext cx="176400" cy="176400"/>
          </a:xfrm>
          <a:prstGeom prst="rect">
            <a:avLst/>
          </a:prstGeom>
          <a:solidFill>
            <a:srgbClr val="FF3366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3518938" y="1669013"/>
            <a:ext cx="176400" cy="176400"/>
          </a:xfrm>
          <a:prstGeom prst="rect">
            <a:avLst/>
          </a:prstGeom>
          <a:solidFill>
            <a:srgbClr val="FF3366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 flipH="1">
            <a:off x="1156762" y="2169888"/>
            <a:ext cx="1812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Outfit"/>
                <a:ea typeface="Outfit"/>
                <a:cs typeface="Outfit"/>
                <a:sym typeface="Outfit"/>
              </a:rPr>
              <a:t>Mon</a:t>
            </a:r>
            <a:endParaRPr b="1" sz="2000">
              <a:solidFill>
                <a:srgbClr val="000000"/>
              </a:solidFill>
              <a:latin typeface="Outfit"/>
              <a:ea typeface="Outfit"/>
              <a:cs typeface="Outfit"/>
              <a:sym typeface="Outfit"/>
            </a:endParaRPr>
          </a:p>
        </p:txBody>
      </p:sp>
      <p:sp>
        <p:nvSpPr>
          <p:cNvPr id="64" name="Google Shape;64;p14"/>
          <p:cNvSpPr txBox="1"/>
          <p:nvPr/>
        </p:nvSpPr>
        <p:spPr>
          <a:xfrm flipH="1">
            <a:off x="1156804" y="2666385"/>
            <a:ext cx="18123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Team meeting with Dr. Ravikumar</a:t>
            </a:r>
            <a:endParaRPr sz="1200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65" name="Google Shape;65;p14"/>
          <p:cNvSpPr txBox="1"/>
          <p:nvPr/>
        </p:nvSpPr>
        <p:spPr>
          <a:xfrm flipH="1">
            <a:off x="2700963" y="2169888"/>
            <a:ext cx="1812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Outfit"/>
                <a:ea typeface="Outfit"/>
                <a:cs typeface="Outfit"/>
                <a:sym typeface="Outfit"/>
              </a:rPr>
              <a:t>Tues</a:t>
            </a:r>
            <a:endParaRPr b="1" sz="2000">
              <a:solidFill>
                <a:srgbClr val="000000"/>
              </a:solidFill>
              <a:latin typeface="Outfit"/>
              <a:ea typeface="Outfit"/>
              <a:cs typeface="Outfit"/>
              <a:sym typeface="Outfit"/>
            </a:endParaRPr>
          </a:p>
        </p:txBody>
      </p:sp>
      <p:sp>
        <p:nvSpPr>
          <p:cNvPr id="66" name="Google Shape;66;p14"/>
          <p:cNvSpPr txBox="1"/>
          <p:nvPr/>
        </p:nvSpPr>
        <p:spPr>
          <a:xfrm flipH="1">
            <a:off x="2700963" y="2666388"/>
            <a:ext cx="18123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Self-Work</a:t>
            </a:r>
            <a:endParaRPr sz="1200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Assistant"/>
              <a:ea typeface="Assistant"/>
              <a:cs typeface="Assistant"/>
              <a:sym typeface="Assistant"/>
            </a:endParaRPr>
          </a:p>
        </p:txBody>
      </p:sp>
      <p:cxnSp>
        <p:nvCxnSpPr>
          <p:cNvPr id="67" name="Google Shape;67;p14"/>
          <p:cNvCxnSpPr>
            <a:endCxn id="62" idx="1"/>
          </p:cNvCxnSpPr>
          <p:nvPr/>
        </p:nvCxnSpPr>
        <p:spPr>
          <a:xfrm flipH="1" rot="10800000">
            <a:off x="2151238" y="1757213"/>
            <a:ext cx="13677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4"/>
          <p:cNvCxnSpPr>
            <a:stCxn id="61" idx="2"/>
            <a:endCxn id="63" idx="0"/>
          </p:cNvCxnSpPr>
          <p:nvPr/>
        </p:nvCxnSpPr>
        <p:spPr>
          <a:xfrm>
            <a:off x="2062963" y="1845413"/>
            <a:ext cx="0" cy="324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4"/>
          <p:cNvCxnSpPr>
            <a:stCxn id="62" idx="2"/>
            <a:endCxn id="65" idx="0"/>
          </p:cNvCxnSpPr>
          <p:nvPr/>
        </p:nvCxnSpPr>
        <p:spPr>
          <a:xfrm>
            <a:off x="3607138" y="1845413"/>
            <a:ext cx="0" cy="324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4"/>
          <p:cNvCxnSpPr/>
          <p:nvPr/>
        </p:nvCxnSpPr>
        <p:spPr>
          <a:xfrm flipH="1" rot="10800000">
            <a:off x="3695338" y="1756913"/>
            <a:ext cx="13677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4"/>
          <p:cNvSpPr/>
          <p:nvPr/>
        </p:nvSpPr>
        <p:spPr>
          <a:xfrm>
            <a:off x="5063225" y="1669013"/>
            <a:ext cx="176400" cy="176400"/>
          </a:xfrm>
          <a:prstGeom prst="rect">
            <a:avLst/>
          </a:prstGeom>
          <a:solidFill>
            <a:srgbClr val="FF3366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6607400" y="1669013"/>
            <a:ext cx="176400" cy="176400"/>
          </a:xfrm>
          <a:prstGeom prst="rect">
            <a:avLst/>
          </a:prstGeom>
          <a:solidFill>
            <a:srgbClr val="FF3366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 flipH="1">
            <a:off x="4245225" y="2169888"/>
            <a:ext cx="1812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000000"/>
                </a:solidFill>
                <a:latin typeface="Outfit"/>
                <a:ea typeface="Outfit"/>
                <a:cs typeface="Outfit"/>
                <a:sym typeface="Outfit"/>
              </a:rPr>
              <a:t>Wends</a:t>
            </a:r>
            <a:endParaRPr b="1" sz="2000">
              <a:solidFill>
                <a:srgbClr val="000000"/>
              </a:solidFill>
              <a:latin typeface="Outfit"/>
              <a:ea typeface="Outfit"/>
              <a:cs typeface="Outfit"/>
              <a:sym typeface="Outfit"/>
            </a:endParaRPr>
          </a:p>
        </p:txBody>
      </p:sp>
      <p:sp>
        <p:nvSpPr>
          <p:cNvPr id="74" name="Google Shape;74;p14"/>
          <p:cNvSpPr txBox="1"/>
          <p:nvPr/>
        </p:nvSpPr>
        <p:spPr>
          <a:xfrm flipH="1">
            <a:off x="4245267" y="2666385"/>
            <a:ext cx="18123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Team meetings with TA and team work time</a:t>
            </a:r>
            <a:endParaRPr sz="1200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75" name="Google Shape;75;p14"/>
          <p:cNvSpPr txBox="1"/>
          <p:nvPr/>
        </p:nvSpPr>
        <p:spPr>
          <a:xfrm flipH="1">
            <a:off x="5403925" y="2169900"/>
            <a:ext cx="258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  <a:latin typeface="Outfit"/>
                <a:ea typeface="Outfit"/>
                <a:cs typeface="Outfit"/>
                <a:sym typeface="Outfit"/>
              </a:rPr>
              <a:t>Fri-Sun</a:t>
            </a:r>
            <a:endParaRPr b="1" sz="2000">
              <a:latin typeface="Outfit"/>
              <a:ea typeface="Outfit"/>
              <a:cs typeface="Outfit"/>
              <a:sym typeface="Outfit"/>
            </a:endParaRPr>
          </a:p>
        </p:txBody>
      </p:sp>
      <p:sp>
        <p:nvSpPr>
          <p:cNvPr id="76" name="Google Shape;76;p14"/>
          <p:cNvSpPr txBox="1"/>
          <p:nvPr/>
        </p:nvSpPr>
        <p:spPr>
          <a:xfrm flipH="1">
            <a:off x="5789425" y="2666388"/>
            <a:ext cx="18123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Self-Work</a:t>
            </a:r>
            <a:endParaRPr sz="1200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Assistant"/>
              <a:ea typeface="Assistant"/>
              <a:cs typeface="Assistant"/>
              <a:sym typeface="Assistant"/>
            </a:endParaRPr>
          </a:p>
        </p:txBody>
      </p:sp>
      <p:cxnSp>
        <p:nvCxnSpPr>
          <p:cNvPr id="77" name="Google Shape;77;p14"/>
          <p:cNvCxnSpPr>
            <a:endCxn id="72" idx="1"/>
          </p:cNvCxnSpPr>
          <p:nvPr/>
        </p:nvCxnSpPr>
        <p:spPr>
          <a:xfrm flipH="1" rot="10800000">
            <a:off x="5239700" y="1757213"/>
            <a:ext cx="1367700" cy="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4"/>
          <p:cNvCxnSpPr>
            <a:stCxn id="71" idx="2"/>
            <a:endCxn id="73" idx="0"/>
          </p:cNvCxnSpPr>
          <p:nvPr/>
        </p:nvCxnSpPr>
        <p:spPr>
          <a:xfrm>
            <a:off x="5151425" y="1845413"/>
            <a:ext cx="0" cy="324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4"/>
          <p:cNvCxnSpPr>
            <a:stCxn id="72" idx="2"/>
            <a:endCxn id="75" idx="0"/>
          </p:cNvCxnSpPr>
          <p:nvPr/>
        </p:nvCxnSpPr>
        <p:spPr>
          <a:xfrm>
            <a:off x="6695600" y="1845413"/>
            <a:ext cx="0" cy="3246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4"/>
          <p:cNvSpPr txBox="1"/>
          <p:nvPr/>
        </p:nvSpPr>
        <p:spPr>
          <a:xfrm flipH="1">
            <a:off x="3473042" y="3154673"/>
            <a:ext cx="18123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Assistant"/>
                <a:ea typeface="Assistant"/>
                <a:cs typeface="Assistant"/>
                <a:sym typeface="Assistant"/>
              </a:rPr>
              <a:t>Past Week</a:t>
            </a:r>
            <a:endParaRPr sz="1000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 Requirements</a:t>
            </a:r>
            <a:endParaRPr/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Operating System: Ubuntu, Windows 10, Kali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RAM: 16 GB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Storage: 50 GB (for ubuntu and Kali), 100 GB (Windows 10 requires a lot of operation space)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Architecture:</a:t>
            </a:r>
            <a:endParaRPr/>
          </a:p>
          <a:p>
            <a:pPr indent="-28289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2 testing VMs per team member: 6 ubuntu, 6 windows</a:t>
            </a:r>
            <a:endParaRPr/>
          </a:p>
          <a:p>
            <a:pPr indent="-28289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1 master set of VMs for the team, 1 ubuntu, 1 windows</a:t>
            </a:r>
            <a:endParaRPr/>
          </a:p>
          <a:p>
            <a:pPr indent="-28289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1 Kali (at least. Maybe a Kali Purple VM too for defense?)</a:t>
            </a:r>
            <a:endParaRPr/>
          </a:p>
          <a:p>
            <a:pPr indent="-28289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Possibly 1 Kali Purple</a:t>
            </a:r>
            <a:endParaRPr/>
          </a:p>
          <a:p>
            <a:pPr indent="-28289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16 total VMs: 7 ubuntu, 7 windows, 2 kali</a:t>
            </a:r>
            <a:endParaRPr/>
          </a:p>
          <a:p>
            <a:pPr indent="-28289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4 Security onion virtual machines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Programs/downloadables we’ll be using:</a:t>
            </a:r>
            <a:endParaRPr/>
          </a:p>
          <a:p>
            <a:pPr indent="-28289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Helics, pandapower, opendss, visual studio, git, python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NOTE FOR THE FUTURE: Security Onion requires 8 GB of RAM and 200 GB of free space so we will need those requirements in the future for both a Management node and a Search node. Instead of creating forward nodes on the other machines we can just have those machines forward their logs without installing a forward node (rsyslog for Ubuntu, will need to find another solution for Windows.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 &amp; Feedback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 with Dr. Gelli Ravikumar and discussed using Docker and getting OpenDSS to work with OpenDER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 with our TA to discuss next week’s assignments: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Project plan assignment and lightning talk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Work</a:t>
            </a:r>
            <a:endParaRPr/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Explore CyHELICS, pandapower, and OpenDSS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Project Plan Lightning talk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Actual Work</a:t>
            </a:r>
            <a:endParaRPr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 as a group to review last week’s advisor meeting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Talked over the Project Plan </a:t>
            </a:r>
            <a:r>
              <a:rPr lang="en"/>
              <a:t>lightning talk and upcoming plans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Started exploring using Docker with Helics and Pandapower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Talked over possible power grid designs and OpenDSS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Talked more over the broad scope of the project and what we want to focus on this semester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Messed with Security Onion a little more - Tyler (didn’t have time for much outside of the lightning talk)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Actual Work - Justin</a:t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Worked a lot with the Docker files that will be used to compile our code.</a:t>
            </a:r>
            <a:endParaRPr/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6675" y="1532436"/>
            <a:ext cx="9143999" cy="3673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-36675"/>
            <a:ext cx="4838439" cy="51435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Zach  </a:t>
            </a:r>
            <a:endParaRPr/>
          </a:p>
        </p:txBody>
      </p:sp>
      <p:sp>
        <p:nvSpPr>
          <p:cNvPr id="124" name="Google Shape;12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Continued Testing PandaPower with more complex examples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Using matplotlib to plot networks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Working with different </a:t>
            </a:r>
            <a:r>
              <a:rPr lang="en"/>
              <a:t>data structures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Started Testing HELICS examples found on their github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TODO: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Understand the connection between pandapower and HELICS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